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536" r:id="rId3"/>
    <p:sldId id="575" r:id="rId4"/>
    <p:sldId id="581" r:id="rId5"/>
    <p:sldId id="535" r:id="rId6"/>
    <p:sldId id="578" r:id="rId7"/>
    <p:sldId id="586" r:id="rId8"/>
    <p:sldId id="582" r:id="rId9"/>
    <p:sldId id="583" r:id="rId10"/>
    <p:sldId id="587" r:id="rId11"/>
    <p:sldId id="584" r:id="rId12"/>
    <p:sldId id="588" r:id="rId13"/>
    <p:sldId id="543" r:id="rId14"/>
    <p:sldId id="544" r:id="rId15"/>
    <p:sldId id="545" r:id="rId16"/>
    <p:sldId id="549" r:id="rId17"/>
    <p:sldId id="550" r:id="rId18"/>
    <p:sldId id="551" r:id="rId19"/>
    <p:sldId id="553" r:id="rId20"/>
    <p:sldId id="554" r:id="rId21"/>
    <p:sldId id="555" r:id="rId22"/>
    <p:sldId id="556" r:id="rId23"/>
    <p:sldId id="558" r:id="rId24"/>
    <p:sldId id="559" r:id="rId25"/>
    <p:sldId id="560" r:id="rId26"/>
    <p:sldId id="561" r:id="rId27"/>
    <p:sldId id="562" r:id="rId28"/>
    <p:sldId id="563" r:id="rId29"/>
    <p:sldId id="600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8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8C773-5702-48C9-A20C-97C59CE8348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E868DA-841E-4013-ADD6-8D30E5885456}">
      <dgm:prSet phldrT="[Текст]"/>
      <dgm:spPr/>
      <dgm:t>
        <a:bodyPr/>
        <a:lstStyle/>
        <a:p>
          <a:r>
            <a:rPr lang="ru-RU" dirty="0"/>
            <a:t>Явная рискогенность</a:t>
          </a:r>
        </a:p>
      </dgm:t>
    </dgm:pt>
    <dgm:pt modelId="{BAFD67EB-B14D-4108-9CC2-D470F9E5F193}" type="parTrans" cxnId="{0979B2FD-9269-45D6-9017-6C5CDFCED036}">
      <dgm:prSet/>
      <dgm:spPr/>
      <dgm:t>
        <a:bodyPr/>
        <a:lstStyle/>
        <a:p>
          <a:endParaRPr lang="ru-RU"/>
        </a:p>
      </dgm:t>
    </dgm:pt>
    <dgm:pt modelId="{EA83ED9C-48E7-4A85-AE4D-A990A3EC09B2}" type="sibTrans" cxnId="{0979B2FD-9269-45D6-9017-6C5CDFCED036}">
      <dgm:prSet/>
      <dgm:spPr/>
      <dgm:t>
        <a:bodyPr/>
        <a:lstStyle/>
        <a:p>
          <a:endParaRPr lang="ru-RU"/>
        </a:p>
      </dgm:t>
    </dgm:pt>
    <dgm:pt modelId="{2F3CD1C7-5F21-4920-B10E-CACE371F4B82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0" indent="0">
            <a:buNone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Список направляется в органы государственной власти субъекта Российской Федерации в сфере охраны здоровья</a:t>
          </a:r>
          <a:endParaRPr lang="ru-RU" dirty="0"/>
        </a:p>
      </dgm:t>
    </dgm:pt>
    <dgm:pt modelId="{DF93EF93-EF4C-4FD6-AB18-6448C1B82CBC}" type="parTrans" cxnId="{0B596701-4C90-4587-8DFF-47F5804DD839}">
      <dgm:prSet/>
      <dgm:spPr/>
      <dgm:t>
        <a:bodyPr/>
        <a:lstStyle/>
        <a:p>
          <a:endParaRPr lang="ru-RU"/>
        </a:p>
      </dgm:t>
    </dgm:pt>
    <dgm:pt modelId="{9B706603-DABE-466D-8249-62BD38C11FB0}" type="sibTrans" cxnId="{0B596701-4C90-4587-8DFF-47F5804DD839}">
      <dgm:prSet/>
      <dgm:spPr/>
      <dgm:t>
        <a:bodyPr/>
        <a:lstStyle/>
        <a:p>
          <a:endParaRPr lang="ru-RU"/>
        </a:p>
      </dgm:t>
    </dgm:pt>
    <dgm:pt modelId="{6E4CCE48-49A3-4354-8017-11EB6A47066A}">
      <dgm:prSet phldrT="[Текст]"/>
      <dgm:spPr/>
      <dgm:t>
        <a:bodyPr/>
        <a:lstStyle/>
        <a:p>
          <a:r>
            <a:rPr lang="ru-RU" dirty="0"/>
            <a:t>Латентная рискогенность</a:t>
          </a:r>
        </a:p>
      </dgm:t>
    </dgm:pt>
    <dgm:pt modelId="{2581AEDF-4FBD-4DEA-BBB2-83DB907DE970}" type="parTrans" cxnId="{F758A9F7-A64C-4B7A-B75C-1A4A2098FE8C}">
      <dgm:prSet/>
      <dgm:spPr/>
      <dgm:t>
        <a:bodyPr/>
        <a:lstStyle/>
        <a:p>
          <a:endParaRPr lang="ru-RU"/>
        </a:p>
      </dgm:t>
    </dgm:pt>
    <dgm:pt modelId="{36BA7B70-C9AF-4F96-BE5D-9CDD9A0DA00B}" type="sibTrans" cxnId="{F758A9F7-A64C-4B7A-B75C-1A4A2098FE8C}">
      <dgm:prSet/>
      <dgm:spPr/>
      <dgm:t>
        <a:bodyPr/>
        <a:lstStyle/>
        <a:p>
          <a:endParaRPr lang="ru-RU"/>
        </a:p>
      </dgm:t>
    </dgm:pt>
    <dgm:pt modelId="{AA035117-0423-4C66-907A-A5E77485AFB2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0" indent="0">
            <a:buNone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группа «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особого внимания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» психолога и социального педагога с подключением, при необходимости, ППМС-центров и профильных некоммерческих организаций</a:t>
          </a:r>
          <a:endParaRPr lang="ru-RU" dirty="0"/>
        </a:p>
      </dgm:t>
    </dgm:pt>
    <dgm:pt modelId="{789B8206-44C1-4ED3-B39F-04EFD6933493}" type="parTrans" cxnId="{0D51642D-8ED3-44CA-994B-979805E2BF88}">
      <dgm:prSet/>
      <dgm:spPr/>
      <dgm:t>
        <a:bodyPr/>
        <a:lstStyle/>
        <a:p>
          <a:endParaRPr lang="ru-RU"/>
        </a:p>
      </dgm:t>
    </dgm:pt>
    <dgm:pt modelId="{891B1F01-426D-4DDF-BFC6-7A8E9863A0D4}" type="sibTrans" cxnId="{0D51642D-8ED3-44CA-994B-979805E2BF88}">
      <dgm:prSet/>
      <dgm:spPr/>
      <dgm:t>
        <a:bodyPr/>
        <a:lstStyle/>
        <a:p>
          <a:endParaRPr lang="ru-RU"/>
        </a:p>
      </dgm:t>
    </dgm:pt>
    <dgm:pt modelId="{F5C9F44B-1961-49E0-ACF6-AA345983C22A}" type="pres">
      <dgm:prSet presAssocID="{2998C773-5702-48C9-A20C-97C59CE8348F}" presName="Name0" presStyleCnt="0">
        <dgm:presLayoutVars>
          <dgm:dir/>
          <dgm:animLvl val="lvl"/>
          <dgm:resizeHandles/>
        </dgm:presLayoutVars>
      </dgm:prSet>
      <dgm:spPr/>
    </dgm:pt>
    <dgm:pt modelId="{EDC7DA43-A6F8-460A-8AE1-53F1F89AEB60}" type="pres">
      <dgm:prSet presAssocID="{C4E868DA-841E-4013-ADD6-8D30E5885456}" presName="linNode" presStyleCnt="0"/>
      <dgm:spPr/>
    </dgm:pt>
    <dgm:pt modelId="{23F19A4B-D59D-48A7-A98F-B930B1FB0332}" type="pres">
      <dgm:prSet presAssocID="{C4E868DA-841E-4013-ADD6-8D30E5885456}" presName="parentShp" presStyleLbl="node1" presStyleIdx="0" presStyleCnt="2" custScaleX="81186">
        <dgm:presLayoutVars>
          <dgm:bulletEnabled val="1"/>
        </dgm:presLayoutVars>
      </dgm:prSet>
      <dgm:spPr/>
    </dgm:pt>
    <dgm:pt modelId="{99B9E5A6-B9C7-43C3-BBE7-0FF25E621B15}" type="pres">
      <dgm:prSet presAssocID="{C4E868DA-841E-4013-ADD6-8D30E5885456}" presName="childShp" presStyleLbl="bgAccFollowNode1" presStyleIdx="0" presStyleCnt="2">
        <dgm:presLayoutVars>
          <dgm:bulletEnabled val="1"/>
        </dgm:presLayoutVars>
      </dgm:prSet>
      <dgm:spPr/>
    </dgm:pt>
    <dgm:pt modelId="{5421DA5C-D9C8-4A1C-B50E-98F9E261BA43}" type="pres">
      <dgm:prSet presAssocID="{EA83ED9C-48E7-4A85-AE4D-A990A3EC09B2}" presName="spacing" presStyleCnt="0"/>
      <dgm:spPr/>
    </dgm:pt>
    <dgm:pt modelId="{FA419B3D-FE74-4EB5-8FD1-DC6BF5FFDEE9}" type="pres">
      <dgm:prSet presAssocID="{6E4CCE48-49A3-4354-8017-11EB6A47066A}" presName="linNode" presStyleCnt="0"/>
      <dgm:spPr/>
    </dgm:pt>
    <dgm:pt modelId="{37565A52-92E5-472C-B33A-586683421A43}" type="pres">
      <dgm:prSet presAssocID="{6E4CCE48-49A3-4354-8017-11EB6A47066A}" presName="parentShp" presStyleLbl="node1" presStyleIdx="1" presStyleCnt="2" custScaleX="85605">
        <dgm:presLayoutVars>
          <dgm:bulletEnabled val="1"/>
        </dgm:presLayoutVars>
      </dgm:prSet>
      <dgm:spPr/>
    </dgm:pt>
    <dgm:pt modelId="{18EC1A2F-194B-4237-B7E5-C3C4A52C9B97}" type="pres">
      <dgm:prSet presAssocID="{6E4CCE48-49A3-4354-8017-11EB6A47066A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B596701-4C90-4587-8DFF-47F5804DD839}" srcId="{C4E868DA-841E-4013-ADD6-8D30E5885456}" destId="{2F3CD1C7-5F21-4920-B10E-CACE371F4B82}" srcOrd="0" destOrd="0" parTransId="{DF93EF93-EF4C-4FD6-AB18-6448C1B82CBC}" sibTransId="{9B706603-DABE-466D-8249-62BD38C11FB0}"/>
    <dgm:cxn modelId="{03E00A2A-D5BF-45C0-AEE3-5EC69719C240}" type="presOf" srcId="{AA035117-0423-4C66-907A-A5E77485AFB2}" destId="{18EC1A2F-194B-4237-B7E5-C3C4A52C9B97}" srcOrd="0" destOrd="0" presId="urn:microsoft.com/office/officeart/2005/8/layout/vList6"/>
    <dgm:cxn modelId="{0D51642D-8ED3-44CA-994B-979805E2BF88}" srcId="{6E4CCE48-49A3-4354-8017-11EB6A47066A}" destId="{AA035117-0423-4C66-907A-A5E77485AFB2}" srcOrd="0" destOrd="0" parTransId="{789B8206-44C1-4ED3-B39F-04EFD6933493}" sibTransId="{891B1F01-426D-4DDF-BFC6-7A8E9863A0D4}"/>
    <dgm:cxn modelId="{90CE153E-1930-41C3-B3EB-B2862B943069}" type="presOf" srcId="{6E4CCE48-49A3-4354-8017-11EB6A47066A}" destId="{37565A52-92E5-472C-B33A-586683421A43}" srcOrd="0" destOrd="0" presId="urn:microsoft.com/office/officeart/2005/8/layout/vList6"/>
    <dgm:cxn modelId="{9EFF2588-4CA6-4935-BCA3-0E939A2C5FDC}" type="presOf" srcId="{2F3CD1C7-5F21-4920-B10E-CACE371F4B82}" destId="{99B9E5A6-B9C7-43C3-BBE7-0FF25E621B15}" srcOrd="0" destOrd="0" presId="urn:microsoft.com/office/officeart/2005/8/layout/vList6"/>
    <dgm:cxn modelId="{FFABBB9B-6FB6-4F0C-A232-2F5572E8ED78}" type="presOf" srcId="{C4E868DA-841E-4013-ADD6-8D30E5885456}" destId="{23F19A4B-D59D-48A7-A98F-B930B1FB0332}" srcOrd="0" destOrd="0" presId="urn:microsoft.com/office/officeart/2005/8/layout/vList6"/>
    <dgm:cxn modelId="{7D85FBEA-20AE-4AAC-B23E-F11AB9E49D14}" type="presOf" srcId="{2998C773-5702-48C9-A20C-97C59CE8348F}" destId="{F5C9F44B-1961-49E0-ACF6-AA345983C22A}" srcOrd="0" destOrd="0" presId="urn:microsoft.com/office/officeart/2005/8/layout/vList6"/>
    <dgm:cxn modelId="{F758A9F7-A64C-4B7A-B75C-1A4A2098FE8C}" srcId="{2998C773-5702-48C9-A20C-97C59CE8348F}" destId="{6E4CCE48-49A3-4354-8017-11EB6A47066A}" srcOrd="1" destOrd="0" parTransId="{2581AEDF-4FBD-4DEA-BBB2-83DB907DE970}" sibTransId="{36BA7B70-C9AF-4F96-BE5D-9CDD9A0DA00B}"/>
    <dgm:cxn modelId="{0979B2FD-9269-45D6-9017-6C5CDFCED036}" srcId="{2998C773-5702-48C9-A20C-97C59CE8348F}" destId="{C4E868DA-841E-4013-ADD6-8D30E5885456}" srcOrd="0" destOrd="0" parTransId="{BAFD67EB-B14D-4108-9CC2-D470F9E5F193}" sibTransId="{EA83ED9C-48E7-4A85-AE4D-A990A3EC09B2}"/>
    <dgm:cxn modelId="{7503882C-B828-4885-9D43-8ED805149801}" type="presParOf" srcId="{F5C9F44B-1961-49E0-ACF6-AA345983C22A}" destId="{EDC7DA43-A6F8-460A-8AE1-53F1F89AEB60}" srcOrd="0" destOrd="0" presId="urn:microsoft.com/office/officeart/2005/8/layout/vList6"/>
    <dgm:cxn modelId="{6E754787-3E7F-4CC4-A9F1-EA1C18F38274}" type="presParOf" srcId="{EDC7DA43-A6F8-460A-8AE1-53F1F89AEB60}" destId="{23F19A4B-D59D-48A7-A98F-B930B1FB0332}" srcOrd="0" destOrd="0" presId="urn:microsoft.com/office/officeart/2005/8/layout/vList6"/>
    <dgm:cxn modelId="{CE155F91-C564-4528-923C-76A756EDAF8F}" type="presParOf" srcId="{EDC7DA43-A6F8-460A-8AE1-53F1F89AEB60}" destId="{99B9E5A6-B9C7-43C3-BBE7-0FF25E621B15}" srcOrd="1" destOrd="0" presId="urn:microsoft.com/office/officeart/2005/8/layout/vList6"/>
    <dgm:cxn modelId="{01876C06-3562-4C98-B0E7-582D67025F51}" type="presParOf" srcId="{F5C9F44B-1961-49E0-ACF6-AA345983C22A}" destId="{5421DA5C-D9C8-4A1C-B50E-98F9E261BA43}" srcOrd="1" destOrd="0" presId="urn:microsoft.com/office/officeart/2005/8/layout/vList6"/>
    <dgm:cxn modelId="{87340327-6983-47FD-B466-E26AD11C7F5F}" type="presParOf" srcId="{F5C9F44B-1961-49E0-ACF6-AA345983C22A}" destId="{FA419B3D-FE74-4EB5-8FD1-DC6BF5FFDEE9}" srcOrd="2" destOrd="0" presId="urn:microsoft.com/office/officeart/2005/8/layout/vList6"/>
    <dgm:cxn modelId="{C13CD15D-7523-4C3D-828E-A7225476670E}" type="presParOf" srcId="{FA419B3D-FE74-4EB5-8FD1-DC6BF5FFDEE9}" destId="{37565A52-92E5-472C-B33A-586683421A43}" srcOrd="0" destOrd="0" presId="urn:microsoft.com/office/officeart/2005/8/layout/vList6"/>
    <dgm:cxn modelId="{DB2E4E28-DF4B-4F74-93C4-3A1D5EAEE9B0}" type="presParOf" srcId="{FA419B3D-FE74-4EB5-8FD1-DC6BF5FFDEE9}" destId="{18EC1A2F-194B-4237-B7E5-C3C4A52C9B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9E5A6-B9C7-43C3-BBE7-0FF25E621B15}">
      <dsp:nvSpPr>
        <dsp:cNvPr id="0" name=""/>
        <dsp:cNvSpPr/>
      </dsp:nvSpPr>
      <dsp:spPr>
        <a:xfrm>
          <a:off x="2870305" y="562"/>
          <a:ext cx="4752528" cy="21939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Список направляется в органы государственной власти субъекта Российской Федерации в сфере охраны здоровья</a:t>
          </a:r>
          <a:endParaRPr lang="ru-RU" sz="2000" kern="1200" dirty="0"/>
        </a:p>
      </dsp:txBody>
      <dsp:txXfrm>
        <a:off x="2870305" y="274811"/>
        <a:ext cx="3929781" cy="1645495"/>
      </dsp:txXfrm>
    </dsp:sp>
    <dsp:sp modelId="{23F19A4B-D59D-48A7-A98F-B930B1FB0332}">
      <dsp:nvSpPr>
        <dsp:cNvPr id="0" name=""/>
        <dsp:cNvSpPr/>
      </dsp:nvSpPr>
      <dsp:spPr>
        <a:xfrm>
          <a:off x="298046" y="562"/>
          <a:ext cx="2572258" cy="2193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Явная рискогенность</a:t>
          </a:r>
        </a:p>
      </dsp:txBody>
      <dsp:txXfrm>
        <a:off x="405148" y="107664"/>
        <a:ext cx="2358054" cy="1979789"/>
      </dsp:txXfrm>
    </dsp:sp>
    <dsp:sp modelId="{18EC1A2F-194B-4237-B7E5-C3C4A52C9B97}">
      <dsp:nvSpPr>
        <dsp:cNvPr id="0" name=""/>
        <dsp:cNvSpPr/>
      </dsp:nvSpPr>
      <dsp:spPr>
        <a:xfrm>
          <a:off x="2940309" y="2413955"/>
          <a:ext cx="4752528" cy="21939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группа «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особого внимания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психолога и социального педагога с подключением, при необходимости, ППМС-центров и профильных некоммерческих организаций</a:t>
          </a:r>
          <a:endParaRPr lang="ru-RU" sz="2000" kern="1200" dirty="0"/>
        </a:p>
      </dsp:txBody>
      <dsp:txXfrm>
        <a:off x="2940309" y="2688204"/>
        <a:ext cx="3929781" cy="1645495"/>
      </dsp:txXfrm>
    </dsp:sp>
    <dsp:sp modelId="{37565A52-92E5-472C-B33A-586683421A43}">
      <dsp:nvSpPr>
        <dsp:cNvPr id="0" name=""/>
        <dsp:cNvSpPr/>
      </dsp:nvSpPr>
      <dsp:spPr>
        <a:xfrm>
          <a:off x="228042" y="2413955"/>
          <a:ext cx="2712267" cy="2193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Латентная рискогенность</a:t>
          </a:r>
        </a:p>
      </dsp:txBody>
      <dsp:txXfrm>
        <a:off x="335144" y="2521057"/>
        <a:ext cx="2498063" cy="1979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363171-DFFB-4CB4-AFDD-2176D45D53B6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D2E29E-9412-4554-A52E-EA2439337A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557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2E29E-9412-4554-A52E-EA2439337A38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17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E29E-9412-4554-A52E-EA2439337A38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18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1DEF0B1-1C04-45DB-8AF4-4E5380D647E1}" type="slidenum">
              <a:rPr lang="ru-RU" altLang="ru-RU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943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CB9552A-4C18-4B88-BD3F-4D9D192E12A3}" type="slidenum">
              <a:rPr lang="ru-RU" altLang="ru-RU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42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C6817A5-E16D-4769-9FCC-A7D5F2E12372}" type="slidenum">
              <a:rPr lang="ru-RU" altLang="ru-RU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444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CC20943-CDF2-43AA-B33E-E5373D3DE33E}" type="slidenum">
              <a:rPr lang="ru-RU" altLang="ru-RU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445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D15C8D5-A98E-4801-A5C2-BAC4B6D53EBC}" type="slidenum">
              <a:rPr lang="ru-RU" altLang="ru-RU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78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2F03-38B2-4A04-9D1A-D73F581237D9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91A07-73F8-40CB-8392-BCA5847513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940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C0D92-9858-4D94-9C9A-210B717D4D4B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B9491-A592-44F8-B4C8-A2F323D04A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13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7309-E903-4967-A563-D4F0AD8F6861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640F3-5EB7-4C40-9248-147581777C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55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201F-7F09-4D18-BBED-73B6F73A241D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BECA5-2C41-4E1E-946F-16E2E066A2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375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6B0E-B8A8-475F-9994-76219006B2F2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6279D-9D2F-4F7C-B588-85B2908BC0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6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2BF0E-CE39-4FEB-BA13-E769DD0E2E87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A466-5563-4263-9FD2-C0F6E9DF8D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437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1FC4-FBA2-48E5-8B3B-E5F1820B3F10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D499D-9B16-48EC-BF74-112FDB073F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53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604D4-AB74-4F8F-800E-6E530CACAF95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FC656-76C8-4265-AB4C-CD6965EA45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60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9839-E638-4ED4-9A4C-8C120626D900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42D03-480D-41DF-B5E1-530B67A4F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24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402BA-3CC4-4DF8-9737-BF7EC919D339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A5F1-713A-49DD-8A0D-5292157370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32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980D-17FA-40EF-89EA-84EFB4CC222D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0A4ED-EDD4-4231-8F19-84F2A86AEF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003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ACFC89-3615-4ADC-B05A-B5F32A9211BE}" type="datetimeFigureOut">
              <a:rPr lang="ru-RU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6DB9F66-421D-4EE2-A719-18DE191AC8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mailto:kps_appo@mail.ru" TargetMode="External"/><Relationship Id="rId2" Type="http://schemas.openxmlformats.org/officeDocument/2006/relationships/hyperlink" Target="https://spbappo.ru/struktura/institut-razvitiya-obrazovaniya/kafedra-pedagogiki-sem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sv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est.appo.iac.spb.ru/Account/Administra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229600" cy="6192838"/>
          </a:xfrm>
        </p:spPr>
        <p:txBody>
          <a:bodyPr/>
          <a:lstStyle/>
          <a:p>
            <a:br>
              <a:rPr lang="ru-RU" alt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круглый стол </a:t>
            </a:r>
            <a:br>
              <a:rPr lang="en-US" sz="2000" b="1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 специалистами в области профилактики наркомании по обмену опытом антинаркотической деятельности среди</a:t>
            </a:r>
            <a:r>
              <a:rPr lang="en-US" sz="2000" b="1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</a:t>
            </a:r>
            <a:br>
              <a:rPr lang="ru-RU" sz="2000" b="1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проведения</a:t>
            </a:r>
            <a:r>
              <a:rPr lang="en-US" sz="2000" b="1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СПТ в 2021 году»</a:t>
            </a:r>
            <a:br>
              <a:rPr lang="ru-RU" sz="2000" b="1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ИНТЕРПРЕТАЦИЯ РЕЗУЛЬТАТОВ СПТ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/>
              <a:t>                       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Попова Антонина Васильевна,                                                  преподаватель кафедры педагогики семьи СПб АППО</a:t>
            </a:r>
            <a:br>
              <a:rPr lang="ru-RU" alt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br>
              <a:rPr lang="ru-RU" alt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2020 г.</a:t>
            </a:r>
            <a:br>
              <a:rPr lang="ru-RU" alt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728FF-0852-4E6F-A44E-E007EA54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35" y="116632"/>
            <a:ext cx="8229600" cy="1012974"/>
          </a:xfrm>
        </p:spPr>
        <p:txBody>
          <a:bodyPr/>
          <a:lstStyle/>
          <a:p>
            <a:r>
              <a:rPr lang="en-US" sz="2800" b="1" dirty="0"/>
              <a:t>Ex</a:t>
            </a:r>
            <a:r>
              <a:rPr lang="ru-RU" sz="2800" b="1" dirty="0"/>
              <a:t>с</a:t>
            </a:r>
            <a:r>
              <a:rPr lang="en-US" sz="2800" b="1" dirty="0"/>
              <a:t>el</a:t>
            </a:r>
            <a:r>
              <a:rPr lang="ru-RU" sz="2800" b="1" dirty="0"/>
              <a:t>-файл с результатами</a:t>
            </a:r>
            <a:br>
              <a:rPr lang="ru-RU" sz="2800" b="1" dirty="0"/>
            </a:br>
            <a:r>
              <a:rPr lang="ru-RU" sz="2800" b="1" dirty="0"/>
              <a:t>(лист «Достоверные», столбцы </a:t>
            </a:r>
            <a:r>
              <a:rPr lang="en-US" sz="2800" b="1" dirty="0"/>
              <a:t>A-G</a:t>
            </a:r>
            <a:r>
              <a:rPr lang="ru-RU" sz="2800" b="1" dirty="0"/>
              <a:t>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DDFD88-B541-45A8-92C6-BFFD3F266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00" r="61025" b="6601"/>
          <a:stretch/>
        </p:blipFill>
        <p:spPr>
          <a:xfrm>
            <a:off x="251519" y="1340768"/>
            <a:ext cx="7848873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AD174-FFDA-4DBF-B067-2C3DCA4E4674}"/>
              </a:ext>
            </a:extLst>
          </p:cNvPr>
          <p:cNvSpPr txBox="1"/>
          <p:nvPr/>
        </p:nvSpPr>
        <p:spPr>
          <a:xfrm>
            <a:off x="3193192" y="2780928"/>
            <a:ext cx="1594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«1» - мальчики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BF699-7F6F-45E6-B19A-D2FD740700FF}"/>
              </a:ext>
            </a:extLst>
          </p:cNvPr>
          <p:cNvSpPr txBox="1"/>
          <p:nvPr/>
        </p:nvSpPr>
        <p:spPr>
          <a:xfrm>
            <a:off x="3193192" y="4941168"/>
            <a:ext cx="1594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«2» - девочки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27355D8-D5DB-4D16-9926-D0B844912535}"/>
              </a:ext>
            </a:extLst>
          </p:cNvPr>
          <p:cNvCxnSpPr/>
          <p:nvPr/>
        </p:nvCxnSpPr>
        <p:spPr>
          <a:xfrm>
            <a:off x="3491880" y="3119482"/>
            <a:ext cx="12961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D620720-171D-48EF-8319-4F2F48B0F687}"/>
              </a:ext>
            </a:extLst>
          </p:cNvPr>
          <p:cNvCxnSpPr/>
          <p:nvPr/>
        </p:nvCxnSpPr>
        <p:spPr>
          <a:xfrm>
            <a:off x="3491880" y="5279722"/>
            <a:ext cx="12961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B8CC797-DB7E-4035-8983-CEECE336E663}"/>
              </a:ext>
            </a:extLst>
          </p:cNvPr>
          <p:cNvSpPr/>
          <p:nvPr/>
        </p:nvSpPr>
        <p:spPr>
          <a:xfrm>
            <a:off x="6732240" y="1916832"/>
            <a:ext cx="1224136" cy="432048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7D749-27D5-48F5-946F-185EB604CC25}"/>
              </a:ext>
            </a:extLst>
          </p:cNvPr>
          <p:cNvSpPr txBox="1"/>
          <p:nvPr/>
        </p:nvSpPr>
        <p:spPr>
          <a:xfrm>
            <a:off x="6516216" y="157827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Время в секундах</a:t>
            </a:r>
          </a:p>
        </p:txBody>
      </p:sp>
    </p:spTree>
    <p:extLst>
      <p:ext uri="{BB962C8B-B14F-4D97-AF65-F5344CB8AC3E}">
        <p14:creationId xmlns:p14="http://schemas.microsoft.com/office/powerpoint/2010/main" val="424866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70E659-EF4B-4E5F-8989-F17919F69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24355" r="10625" b="5201"/>
          <a:stretch/>
        </p:blipFill>
        <p:spPr>
          <a:xfrm>
            <a:off x="1259633" y="1340769"/>
            <a:ext cx="7626644" cy="518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CBD9A6-A24B-40DE-A5C5-64CC7798D328}"/>
              </a:ext>
            </a:extLst>
          </p:cNvPr>
          <p:cNvSpPr/>
          <p:nvPr/>
        </p:nvSpPr>
        <p:spPr>
          <a:xfrm>
            <a:off x="71500" y="4011086"/>
            <a:ext cx="187220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cap="none" spc="0" dirty="0">
                <a:ln/>
                <a:solidFill>
                  <a:schemeClr val="accent3"/>
                </a:solidFill>
                <a:effectLst/>
              </a:rPr>
              <a:t>Нормативы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1905CD7-2940-428D-8456-850A4FAD055B}"/>
              </a:ext>
            </a:extLst>
          </p:cNvPr>
          <p:cNvCxnSpPr/>
          <p:nvPr/>
        </p:nvCxnSpPr>
        <p:spPr>
          <a:xfrm>
            <a:off x="755576" y="4653136"/>
            <a:ext cx="64807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311C93F-2FD8-4E56-8C4E-474496D2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35" y="116632"/>
            <a:ext cx="8229600" cy="1012974"/>
          </a:xfrm>
        </p:spPr>
        <p:txBody>
          <a:bodyPr/>
          <a:lstStyle/>
          <a:p>
            <a:r>
              <a:rPr lang="en-US" sz="2800" b="1" dirty="0"/>
              <a:t>Ex</a:t>
            </a:r>
            <a:r>
              <a:rPr lang="ru-RU" sz="2800" b="1" dirty="0"/>
              <a:t>с</a:t>
            </a:r>
            <a:r>
              <a:rPr lang="en-US" sz="2800" b="1" dirty="0"/>
              <a:t>el</a:t>
            </a:r>
            <a:r>
              <a:rPr lang="ru-RU" sz="2800" b="1" dirty="0"/>
              <a:t>-файл с результатами</a:t>
            </a:r>
            <a:br>
              <a:rPr lang="ru-RU" sz="2800" b="1" dirty="0"/>
            </a:br>
            <a:r>
              <a:rPr lang="ru-RU" sz="2800" b="1" dirty="0"/>
              <a:t>(лист «Достоверные», столбцы </a:t>
            </a:r>
            <a:r>
              <a:rPr lang="en-US" sz="2800" b="1" dirty="0"/>
              <a:t>H-Q</a:t>
            </a:r>
            <a:r>
              <a:rPr lang="ru-RU" sz="2800" b="1" dirty="0"/>
              <a:t>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C9B431-ABD9-453C-9C17-C4F85FF72ADD}"/>
              </a:ext>
            </a:extLst>
          </p:cNvPr>
          <p:cNvSpPr/>
          <p:nvPr/>
        </p:nvSpPr>
        <p:spPr>
          <a:xfrm>
            <a:off x="2195736" y="2420888"/>
            <a:ext cx="3960440" cy="864096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0D7E66-CEA8-4CA9-800E-1E85235947A8}"/>
              </a:ext>
            </a:extLst>
          </p:cNvPr>
          <p:cNvSpPr/>
          <p:nvPr/>
        </p:nvSpPr>
        <p:spPr>
          <a:xfrm>
            <a:off x="6228184" y="2420888"/>
            <a:ext cx="2664296" cy="864096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AE996B-CCC5-4C76-A564-6233E02740C8}"/>
              </a:ext>
            </a:extLst>
          </p:cNvPr>
          <p:cNvSpPr txBox="1"/>
          <p:nvPr/>
        </p:nvSpPr>
        <p:spPr>
          <a:xfrm>
            <a:off x="2411760" y="20608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Показатели факторов риска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12E6E-9D3D-4CEF-87F9-2B0584E4F316}"/>
              </a:ext>
            </a:extLst>
          </p:cNvPr>
          <p:cNvSpPr txBox="1"/>
          <p:nvPr/>
        </p:nvSpPr>
        <p:spPr>
          <a:xfrm>
            <a:off x="6188040" y="1819963"/>
            <a:ext cx="274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Показатели факторов защиты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B7DC7F-6035-4582-89E6-ECE904F5D350}"/>
              </a:ext>
            </a:extLst>
          </p:cNvPr>
          <p:cNvSpPr txBox="1"/>
          <p:nvPr/>
        </p:nvSpPr>
        <p:spPr>
          <a:xfrm>
            <a:off x="257723" y="486430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Нормативы отличаются в классах/курсах, по полу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DB07A79-D3FE-4B2B-BBA5-E62638AB9692}"/>
              </a:ext>
            </a:extLst>
          </p:cNvPr>
          <p:cNvSpPr/>
          <p:nvPr/>
        </p:nvSpPr>
        <p:spPr>
          <a:xfrm>
            <a:off x="1331640" y="4441973"/>
            <a:ext cx="612069" cy="430887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35A5BD9-50C5-430C-A691-A36C13C85252}"/>
              </a:ext>
            </a:extLst>
          </p:cNvPr>
          <p:cNvSpPr/>
          <p:nvPr/>
        </p:nvSpPr>
        <p:spPr>
          <a:xfrm>
            <a:off x="257723" y="2276872"/>
            <a:ext cx="641869" cy="288032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BB0E3E-B4E8-41D4-87D1-E30C694BDE11}"/>
              </a:ext>
            </a:extLst>
          </p:cNvPr>
          <p:cNvSpPr txBox="1"/>
          <p:nvPr/>
        </p:nvSpPr>
        <p:spPr>
          <a:xfrm>
            <a:off x="71500" y="256490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красная ячейка - наличие риска по показателю</a:t>
            </a:r>
          </a:p>
        </p:txBody>
      </p:sp>
    </p:spTree>
    <p:extLst>
      <p:ext uri="{BB962C8B-B14F-4D97-AF65-F5344CB8AC3E}">
        <p14:creationId xmlns:p14="http://schemas.microsoft.com/office/powerpoint/2010/main" val="2107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278157-01B4-44DC-B8A6-0F0D23119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7" t="24801" r="16139" b="6600"/>
          <a:stretch/>
        </p:blipFill>
        <p:spPr>
          <a:xfrm>
            <a:off x="179512" y="1340768"/>
            <a:ext cx="7344816" cy="535342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F672F7-C01B-492B-A695-3D93D3B4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048"/>
            <a:ext cx="8229600" cy="1143000"/>
          </a:xfrm>
        </p:spPr>
        <p:txBody>
          <a:bodyPr/>
          <a:lstStyle/>
          <a:p>
            <a:r>
              <a:rPr lang="en-US" sz="2800" b="1" dirty="0"/>
              <a:t>Ex</a:t>
            </a:r>
            <a:r>
              <a:rPr lang="ru-RU" sz="2800" b="1" dirty="0"/>
              <a:t>с</a:t>
            </a:r>
            <a:r>
              <a:rPr lang="en-US" sz="2800" b="1" dirty="0"/>
              <a:t>el</a:t>
            </a:r>
            <a:r>
              <a:rPr lang="ru-RU" sz="2800" b="1" dirty="0"/>
              <a:t>-файл с результатами</a:t>
            </a:r>
            <a:br>
              <a:rPr lang="ru-RU" sz="2800" b="1" dirty="0"/>
            </a:br>
            <a:r>
              <a:rPr lang="ru-RU" sz="2800" b="1" dirty="0"/>
              <a:t>(лист «Достоверные», столбцы </a:t>
            </a:r>
            <a:r>
              <a:rPr lang="en-US" sz="2800" b="1" dirty="0"/>
              <a:t>W-AE</a:t>
            </a:r>
            <a:r>
              <a:rPr lang="ru-RU" sz="2800" b="1" dirty="0"/>
              <a:t>)</a:t>
            </a:r>
            <a:endParaRPr lang="ru-RU" sz="28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1A7C5D6-D2F4-40A8-A264-234A6FC40CF1}"/>
              </a:ext>
            </a:extLst>
          </p:cNvPr>
          <p:cNvSpPr/>
          <p:nvPr/>
        </p:nvSpPr>
        <p:spPr>
          <a:xfrm>
            <a:off x="6228184" y="1988839"/>
            <a:ext cx="1224136" cy="1339107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F17BF-BFAF-4610-839A-10DE6DF42DC2}"/>
              </a:ext>
            </a:extLst>
          </p:cNvPr>
          <p:cNvSpPr txBox="1"/>
          <p:nvPr/>
        </p:nvSpPr>
        <p:spPr>
          <a:xfrm>
            <a:off x="7452320" y="2128669"/>
            <a:ext cx="169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красная ячейка в «Заключение СПТ» - наличие «явного» риска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B8A5E-E1B1-433D-8E4D-6A11A0286FD4}"/>
              </a:ext>
            </a:extLst>
          </p:cNvPr>
          <p:cNvSpPr txBox="1"/>
          <p:nvPr/>
        </p:nvSpPr>
        <p:spPr>
          <a:xfrm>
            <a:off x="7692294" y="3162458"/>
            <a:ext cx="1306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Явный риск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CFAD5E6-663D-43C5-861D-867951089972}"/>
              </a:ext>
            </a:extLst>
          </p:cNvPr>
          <p:cNvCxnSpPr>
            <a:endCxn id="12" idx="1"/>
          </p:cNvCxnSpPr>
          <p:nvPr/>
        </p:nvCxnSpPr>
        <p:spPr>
          <a:xfrm>
            <a:off x="7487645" y="3331735"/>
            <a:ext cx="2046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8073D3F-F436-4179-A72D-5A7392D87E65}"/>
              </a:ext>
            </a:extLst>
          </p:cNvPr>
          <p:cNvSpPr txBox="1"/>
          <p:nvPr/>
        </p:nvSpPr>
        <p:spPr>
          <a:xfrm>
            <a:off x="6726037" y="47698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Латентный риск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093ABAA-DB74-44EF-9DA9-A000FCDB0453}"/>
              </a:ext>
            </a:extLst>
          </p:cNvPr>
          <p:cNvCxnSpPr/>
          <p:nvPr/>
        </p:nvCxnSpPr>
        <p:spPr>
          <a:xfrm>
            <a:off x="6521388" y="4923724"/>
            <a:ext cx="2046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82288F3D-CDAB-4646-836E-277783B8E60F}"/>
              </a:ext>
            </a:extLst>
          </p:cNvPr>
          <p:cNvSpPr/>
          <p:nvPr/>
        </p:nvSpPr>
        <p:spPr>
          <a:xfrm>
            <a:off x="5292080" y="1952835"/>
            <a:ext cx="1008113" cy="141111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AB7CBDA-523D-4B69-8410-1094599AC85D}"/>
              </a:ext>
            </a:extLst>
          </p:cNvPr>
          <p:cNvSpPr/>
          <p:nvPr/>
        </p:nvSpPr>
        <p:spPr>
          <a:xfrm>
            <a:off x="755576" y="1988839"/>
            <a:ext cx="1080119" cy="141111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BB5073-3607-4344-A244-8ED2414DFEDE}"/>
              </a:ext>
            </a:extLst>
          </p:cNvPr>
          <p:cNvSpPr txBox="1"/>
          <p:nvPr/>
        </p:nvSpPr>
        <p:spPr>
          <a:xfrm>
            <a:off x="2502532" y="1704285"/>
            <a:ext cx="2339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красная ячейка в «ИТОГ методика оценки № 1 или 2» - наличие «латентного» риска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4C1C843-30BD-4E8E-8770-D9111DF25E16}"/>
              </a:ext>
            </a:extLst>
          </p:cNvPr>
          <p:cNvCxnSpPr/>
          <p:nvPr/>
        </p:nvCxnSpPr>
        <p:spPr>
          <a:xfrm flipH="1">
            <a:off x="1691680" y="1952835"/>
            <a:ext cx="783136" cy="228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928F256-75CB-4E6D-B1E0-4C3453247804}"/>
              </a:ext>
            </a:extLst>
          </p:cNvPr>
          <p:cNvCxnSpPr>
            <a:endCxn id="25" idx="1"/>
          </p:cNvCxnSpPr>
          <p:nvPr/>
        </p:nvCxnSpPr>
        <p:spPr>
          <a:xfrm>
            <a:off x="4788024" y="1952835"/>
            <a:ext cx="651691" cy="206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9BE2068-CA43-44CD-A03D-C51253395A53}"/>
              </a:ext>
            </a:extLst>
          </p:cNvPr>
          <p:cNvSpPr txBox="1"/>
          <p:nvPr/>
        </p:nvSpPr>
        <p:spPr>
          <a:xfrm>
            <a:off x="997581" y="450822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Латентный риск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38396350-A854-478B-929F-4E8150CBE155}"/>
              </a:ext>
            </a:extLst>
          </p:cNvPr>
          <p:cNvCxnSpPr>
            <a:cxnSpLocks/>
          </p:cNvCxnSpPr>
          <p:nvPr/>
        </p:nvCxnSpPr>
        <p:spPr>
          <a:xfrm flipH="1">
            <a:off x="1558110" y="4923724"/>
            <a:ext cx="78929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C9B3591-949F-48F8-968A-9B6FD238209C}"/>
              </a:ext>
            </a:extLst>
          </p:cNvPr>
          <p:cNvCxnSpPr>
            <a:cxnSpLocks/>
          </p:cNvCxnSpPr>
          <p:nvPr/>
        </p:nvCxnSpPr>
        <p:spPr>
          <a:xfrm>
            <a:off x="2339752" y="4923724"/>
            <a:ext cx="0" cy="11695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FD661D4-9B8E-494E-8F18-A3EEEE7349B0}"/>
              </a:ext>
            </a:extLst>
          </p:cNvPr>
          <p:cNvCxnSpPr/>
          <p:nvPr/>
        </p:nvCxnSpPr>
        <p:spPr>
          <a:xfrm flipH="1">
            <a:off x="1987367" y="5229200"/>
            <a:ext cx="360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02C9A16A-C7BE-45FD-9CD2-55903BD32770}"/>
              </a:ext>
            </a:extLst>
          </p:cNvPr>
          <p:cNvCxnSpPr/>
          <p:nvPr/>
        </p:nvCxnSpPr>
        <p:spPr>
          <a:xfrm flipH="1">
            <a:off x="1979712" y="6093296"/>
            <a:ext cx="360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59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547664" y="357137"/>
            <a:ext cx="7488386" cy="863873"/>
          </a:xfrm>
        </p:spPr>
        <p:txBody>
          <a:bodyPr/>
          <a:lstStyle/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Показатели 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Факторы риска –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социально-психологические условия, повышающие угрозу вовлечения в зависимое поведение</a:t>
            </a:r>
            <a:br>
              <a:rPr lang="ru-RU" altLang="ru-RU" sz="20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96974"/>
            <a:ext cx="8928100" cy="5328369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одобрении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желание получать позитивный отклик в ответ на свое поведение. В гипертрофированном виде переходит в неразборчивое стремление угождать и нравиться всем подряд, лгать, создавать о себе преувеличенно хорошее мнение с целью быть принятым (понравиться).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Подверженность влиянию группы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повышенная восприимчивость воздействию группы или ее членов, приводящая к подчинению группе, готовности изменить свое поведение и установки.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асоциальных установок социума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согласие, убежденность в приемлемости для себя отрицательных примеров поведения, распространенных в маргинальной части общества. В частности, оправдание своих социально неодобряемых поступков идеализированными и героизированными примерами поведения, достойного порицания.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Наркопотребление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социальном окружении 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распространенность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наркопотребляющих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знакомых и близких, создающая опасность приобщения к наркотикам и формирования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наркопотребляющих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343775" cy="1081087"/>
          </a:xfrm>
        </p:spPr>
        <p:txBody>
          <a:bodyPr/>
          <a:lstStyle/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Показатели 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Факторы риска –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социально-психологические условия, повышающие угрозу вовлечения в зависимое поведение</a:t>
            </a:r>
            <a:endParaRPr lang="ru-RU" alt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96975"/>
            <a:ext cx="8928100" cy="49291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риску (опасности)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предпочтение действий и ситуаций, выбор вариантов альтернатив, сопряженных с большой вероятностью потери.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устойчивая склонность действовать по первому побуждению, под влиянием внешних обстоятельств или эмоций.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предрасположенность воспринимать достаточно широкий спектр ситуаций как угрожающие, приводящая к плохому настроению, мрачным предчувствиям, беспокойству.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frustration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обман, расстройство, разрушение планов) – психическое состояние переживания неудачи, обусловленное невозможностью реализации намерений и удовлетворения потребностей, возникающее при наличии реальных или мнимых непреодолимых препятствий на пути к некоей цели.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343775" cy="1009650"/>
          </a:xfrm>
        </p:spPr>
        <p:txBody>
          <a:bodyPr/>
          <a:lstStyle/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Показатели</a:t>
            </a:r>
            <a:br>
              <a:rPr lang="ru-RU" alt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Факторы защиты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– обстоятельства, повышающие социально-психологическую устойчивость к воздействию факторов риска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07950" y="1341438"/>
            <a:ext cx="8928100" cy="4784725"/>
          </a:xfrm>
        </p:spPr>
        <p:txBody>
          <a:bodyPr/>
          <a:lstStyle/>
          <a:p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Принятие родителями –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оценочное поведение родителей, формирующее ощущение нужности и любимости у ребенка.</a:t>
            </a:r>
          </a:p>
          <a:p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Принятие одноклассниками –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оценочное поведение сверстников, формирующее у учащегося чувство принадлежности к группе и причастности.</a:t>
            </a:r>
          </a:p>
          <a:p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Социальная активность –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активная жизненная позиция, выражающаяся в стремлении влиять на свою жизнь и окружающие условия.</a:t>
            </a:r>
          </a:p>
          <a:p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Самоконтроль поведения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– сознательная активность по управлению своими поступками, в соответствии с убеждениями и принципами.</a:t>
            </a:r>
          </a:p>
          <a:p>
            <a:r>
              <a:rPr lang="ru-RU" altLang="ru-RU" sz="2100" b="1" dirty="0" err="1">
                <a:latin typeface="Times New Roman" pitchFamily="18" charset="0"/>
                <a:cs typeface="Times New Roman" pitchFamily="18" charset="0"/>
              </a:rPr>
              <a:t>Самоэффективность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self-efficacy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) – уверенность в своих силах достигать поставленные цели, даже если это потребует больших физических и эмоциональных затрат. Термин введен А. Бандурой и представляет собой один из центральных компонентов его социально-когнитивной теории.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957" cy="1143000"/>
          </a:xfrm>
        </p:spPr>
        <p:txBody>
          <a:bodyPr/>
          <a:lstStyle/>
          <a:p>
            <a:br>
              <a:rPr lang="ru-RU" alt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Потребность в одобрении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– это желание получать позитивный отклик в ответ на свое поведение. В гипертрофированном виде переходит в неразборчивое стремление угождать и нравиться всем подряд, лгать, создавать о себе преувеличенно хорошее мнение с целью быть принятым (понравиться)</a:t>
            </a:r>
            <a:br>
              <a:rPr lang="ru-RU" altLang="ru-RU" dirty="0"/>
            </a:br>
            <a:endParaRPr lang="ru-RU" alt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079402"/>
              </p:ext>
            </p:extLst>
          </p:nvPr>
        </p:nvGraphicFramePr>
        <p:xfrm>
          <a:off x="107950" y="1341438"/>
          <a:ext cx="8856663" cy="5402263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Стремится быть принятым, пусть даже и вопреки своим интересам.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Зависим от благоприятных оценок со стороны других людей.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Испытывает потребность в положительной оценке своих слов или поступков.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Проявляет повышенную чувствительность к критике.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Стремится соответствовать ожиданиям.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Тяжело переносит ситуацию проигрыша.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высоком уровне выраженности признака, может говорить о неискренности с психологом или неискренности с самим собой, когда испытуемый пытается быть кем-то выдуманным. Встречается также при протестных реакциях против психологического тестирования либо против межличностного взаимодействия как такового.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Хочет выглядеть в глазах окружающих адекватно (т.е. казаться таким, каким является на самом деле).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Самостоятелен в суждениях о себе.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Обращает внимание на мнение о себе других людей, если оно расходится с собственными представлениями.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Стремится к независимости.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желает быть таким «как все».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Уверен в себе.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Стремиться к независимости от окружающих.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свойственна категоричность суждений в свой адрес.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старается выглядеть в глазах окружающих лучше, чем есть на самом деле и тем самым может ставить себя вне социальных связей и социального одобрения.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Низкие значения признака могут свидетельствовать о непринятии традиционных социальных норм.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7489825" cy="936625"/>
          </a:xfrm>
        </p:spPr>
        <p:txBody>
          <a:bodyPr/>
          <a:lstStyle/>
          <a:p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Подверженность влиянию группы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- повышенная восприимчивость воздействию группы или ее членов, приводящая к подчинению группе, готовности изменить свое поведение и установки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732989"/>
              </p:ext>
            </p:extLst>
          </p:nvPr>
        </p:nvGraphicFramePr>
        <p:xfrm>
          <a:off x="107950" y="1341438"/>
          <a:ext cx="8856663" cy="4732338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Зависим от мнения и требований группы, ведомый. Нуждается в поддержке со стороны группы.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самостоятелен в принятии решений, ориентирован на социальное одобрение.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Пассивно соглашается с мнением подавляющего большинства людей, составляющих социальную группу, в которой находится сам. Уступчив.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Уклоняется от персональной ответственности за свои поступки.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всегда нуждается в согласии и поддержке группы.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Следует за общественным мнением, критически его оценивая.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Подчиняется групповому мнению (давлению), даже если внутренне с ним не согласен.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Независим, склонен принимать собственные решения и действовать самостоятельно.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считается с общественным мнением, склонен давать ему негативную оценку и действовать вопреки влиянию группы.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Стремится иметь собственное мнение, активно сопротивляется групповому влиянию.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нуждается в согласии и поддержке окружающих.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921625" cy="936625"/>
          </a:xfrm>
        </p:spPr>
        <p:txBody>
          <a:bodyPr/>
          <a:lstStyle/>
          <a:p>
            <a:br>
              <a:rPr lang="ru-RU" altLang="ru-RU" sz="1800" b="1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800" b="1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8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Принятие асоциальных установок социума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– согласие, убежденность в приемлемости для себя отрицательных примеров поведения, распространенных в маргинальной части общества. </a:t>
            </a:r>
            <a:br>
              <a:rPr lang="ru-RU" alt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В частности, оправдание своих социально неодобряемых поступков идеализированными и героизированными примерами поведения, достойного порицания</a:t>
            </a:r>
            <a:br>
              <a:rPr lang="ru-RU" altLang="ru-RU" sz="1800"/>
            </a:b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287062"/>
              </p:ext>
            </p:extLst>
          </p:nvPr>
        </p:nvGraphicFramePr>
        <p:xfrm>
          <a:off x="107950" y="1773238"/>
          <a:ext cx="8928100" cy="4967289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 интерес к социально неодобряемым действиям и мнениям.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Пытается рационально объяснить свои проступки, ссылаясь на аналогичные образцы поведения («все так делают»).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Понимает, что одним можно нарушать нормы, а другим нельзя. Идентифицирует себя с теми, кому можно.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Испытывает азарт избегания наказания или порицания.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Проявляет пониженную критичность к себе, своему поведению.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склонен принимать социально неодобряемые установки.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Понимает, что одним можно нарушать нормы, а другим нельзя. Идентифицирует себя с теми, кому нельзя.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Сомневается в правильности норм поведения, усвоенных ранее. Склонен к состоянию оппозиции.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2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проявляет интерес к социально неодобряемым поступкам.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противопоставляет себя старшему поколению.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Считает, что социальные нормы нельзя нарушать никому.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Некритичен к усвоенным ранее социальным нормам, представлениям о хорошем и плохом.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Проявляет повышенную критичность к себе, своему поведению.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416800" cy="936625"/>
          </a:xfrm>
        </p:spPr>
        <p:txBody>
          <a:bodyPr/>
          <a:lstStyle/>
          <a:p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Склонность к риску (опасности)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– предпочтение действий и ситуаций, выбор вариантов альтернатив, сопряженных с большой вероятностью потери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454330"/>
              </p:ext>
            </p:extLst>
          </p:nvPr>
        </p:nvGraphicFramePr>
        <p:xfrm>
          <a:off x="107950" y="1341438"/>
          <a:ext cx="8928100" cy="5407027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Субъективное ощущение риска ниже, чем реальный уровень опасности.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Осознает потенциальные риски, но отказывается их учитывать, оказываясь под влиянием различных чувств и желаний.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Информированность об опасных последствиях заменена мифами, заблуждениями, отсутствием критичности к рисковому поведению.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Субъективное ощущение риска соответствует реальному уровню опасности в ситуациях, связанных с большой вероятностью угрозы.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Осознает потенциальные риски и учитывает их в своем поведении.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Принимает взвешенные, разумные решения в эмоционально насыщенной ситуации, особенно в присутствии сверстников.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Критикует принятые в подростковой среде формы рискового поведения.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Субъективное ощущение риска выше, чем реальный уровень опасности. Завышает потенциальные риски.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Склонен считать рискованными даже потенциально не опасные виды активности, перестраховываться.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Отвергает поведение, связанное с риском.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Единая методика социально-психологического тестирования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(ЕМ СПТ)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Правообладателем методики является Министерство просвещения Российской Федерации. </a:t>
            </a:r>
          </a:p>
          <a:p>
            <a:pPr marL="0" indent="0">
              <a:buNone/>
            </a:pP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предназначена для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латентной и явной рискогенности социально-психологических условий, формирующих психологическую готовность к аддиктивному (зависимому) поведению у лиц подросткового и юношеского возраста</a:t>
            </a:r>
          </a:p>
          <a:p>
            <a:pPr marL="0" indent="0"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оценку вероятности вовлечения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на основе соотношения факторов риска и факторов защиты, воздействующих на обследуемых.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 повышенную и незначительную вероятность вовлечения в зависимое поведение.</a:t>
            </a:r>
          </a:p>
          <a:p>
            <a:pPr marL="0" indent="0">
              <a:buFont typeface="Arial" charset="0"/>
              <a:buNone/>
            </a:pPr>
            <a:endParaRPr lang="ru-RU" alt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416800" cy="936625"/>
          </a:xfrm>
        </p:spPr>
        <p:txBody>
          <a:bodyPr/>
          <a:lstStyle/>
          <a:p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Импульсивность –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устойчивая склонность действовать по первому побуждению, под влиянием внешних обстоятельств или эмоций</a:t>
            </a:r>
            <a:br>
              <a:rPr lang="ru-RU" altLang="ru-RU" sz="1800">
                <a:latin typeface="Times New Roman" pitchFamily="18" charset="0"/>
                <a:cs typeface="Times New Roman" pitchFamily="18" charset="0"/>
              </a:rPr>
            </a:b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374335"/>
              </p:ext>
            </p:extLst>
          </p:nvPr>
        </p:nvGraphicFramePr>
        <p:xfrm>
          <a:off x="107950" y="1268413"/>
          <a:ext cx="8928100" cy="5472114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 неустойчив, легко расстраивается, раздражителен.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контролирует свои эмоции, перепады настроений.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Нетерпелив, подвержен сиюминутным побуждениям.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Идет на поводу у собственных желаний, потворствует своим слабостям.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Решения принимает поспешно, действует спонтанно.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Склонен сначала высказываться и действовать, а потом обдумывать свои действия и высказывания.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 адекватный.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Совершает поступки без достаточного сознательного контроля только под влиянием сложных внешних обстоятельств или сильных эмоциональных переживаний.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Стремиться избегать необдуманных действий.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принятии решений не склонен торопиться.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 устойчивый, выдержанный.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Сознательно контролирует свои эмоции и поведение.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Предварительно обдумывает и планирует свои действия.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Взвешивает и учитывает последствия своего поведения для себя и окружающих.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Проявляет высокую адаптивность к социальным нормам.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416800" cy="936625"/>
          </a:xfrm>
        </p:spPr>
        <p:txBody>
          <a:bodyPr/>
          <a:lstStyle/>
          <a:p>
            <a:br>
              <a:rPr lang="ru-RU" altLang="ru-RU" sz="1800" b="1"/>
            </a:b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Тревожность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- предрасположенность воспринимать достаточно широкий спектр ситуаций как угрожающие, приводящая к плохому настроению, мрачным предчувствиям, беспокойству</a:t>
            </a:r>
            <a:br>
              <a:rPr lang="ru-RU" altLang="ru-RU" sz="1800">
                <a:latin typeface="Times New Roman" pitchFamily="18" charset="0"/>
                <a:cs typeface="Times New Roman" pitchFamily="18" charset="0"/>
              </a:rPr>
            </a:b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354951"/>
              </p:ext>
            </p:extLst>
          </p:nvPr>
        </p:nvGraphicFramePr>
        <p:xfrm>
          <a:off x="107950" y="1268411"/>
          <a:ext cx="8928100" cy="5589588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Склонен воспринимать, практически, все ситуации, как угрожающие, и реагировать на эти ситуации состоянием сильной тревоги.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уверен в себе, склонен к предчувствиям.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Часто проявляет беспокойство, озабоченность, ранимость.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Напряжен в трудных жизненных ситуациях.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Застенчив, трудно вступает в контакт с другими людьми.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Чувствителен к одобрению окружающих.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2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Уверен в себе.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Эмоциональный фон адекватен внешней ситуации.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Ситуативно проявляет волнение.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Адекватно реагирует на возникающие стрессогены.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09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Тревогу вызывают критические жизненные ситуации.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Уверен в себе и в своих силах. Спокоен.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Легко вступает в контакт с другими людьми.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склонен переживать по любому поводу.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416800" cy="936625"/>
          </a:xfrm>
        </p:spPr>
        <p:txBody>
          <a:bodyPr/>
          <a:lstStyle/>
          <a:p>
            <a:br>
              <a:rPr lang="ru-RU" altLang="ru-RU" sz="18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Фрустрация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(от лат. «frustration» – обман, расстройство, разрушение планов) – психическое состояние переживания неудачи, обусловленное невозможностью реализации намерений и удовлетворения потребностей, возникающее при наличии реальных или мнимых непреодолимых препятствий на пути к некоей цели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242918"/>
              </p:ext>
            </p:extLst>
          </p:nvPr>
        </p:nvGraphicFramePr>
        <p:xfrm>
          <a:off x="107950" y="1412874"/>
          <a:ext cx="8928100" cy="5445125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98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 низкую фрустрационную толерантность.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Фрустрационные реакции наступают даже при малой интенсивности фрустрирующего фактора.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Интенсивность эмоциональной реакции не соответствует силе воздействующего фрустратора.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 находится в негативном эмоциональном состоянии.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 потребности и желания, которые не могут быть реализованы. Ставит перед собой недостижимые цели.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Нереализованные намерения вызывают эмоциональное напряжение (стресс) и отрицательные переживания: разочарование, раздражение, тревога, отчаяние, озлобленность.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Склонен к жесткой экспрессии и недоброжелательному обращению с окружающими.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 фрустрации зависит от силы, интенсивности фрустратора и от функционального состояния.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Склонен к адекватной оценке фрустрационной ситуации. Видит выходы из нее.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Фрустрационные реакции соответствуют устойчивым формам эмоционального реагирования на жизненные трудности, сложившимся при становлении личности.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Отрицательные эмоции, вызванные фрустратором, не имеют крайних проявлений.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6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 высокую устойчивость к воздействию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фрустрирующих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факторов (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фрустрационная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толерантность).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Ставит перед собой достижимые цели.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Фрустрационные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реакции наступают только при воздействии сильного (интенсивного)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фрустратора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воздействии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фрустрирующих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обстоятельств сохраняет спокойствие. Терпелив.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ситуациях неудовлетворения потребностей ведет себя рационально: либо понижает свои притязания, либо смиряется с трудностями, либо перестает думать о том и о другом.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416800" cy="936625"/>
          </a:xfrm>
        </p:spPr>
        <p:txBody>
          <a:bodyPr/>
          <a:lstStyle/>
          <a:p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Наркопотребление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социальном окружении (НСО)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распространенность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наркопотребляющих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знакомых и близких, создающая опасность приобщения к наркотикам и формирования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референтной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из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наркопотребляющих</a:t>
            </a:r>
            <a:r>
              <a:rPr lang="ru-RU" altLang="ru-RU" sz="1800" dirty="0"/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109732"/>
              </p:ext>
            </p:extLst>
          </p:nvPr>
        </p:nvGraphicFramePr>
        <p:xfrm>
          <a:off x="107950" y="1412875"/>
          <a:ext cx="8928100" cy="5719065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Опасное количество носителей зависимости в социальном окружении.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 формирование референтной группы из наркопотребителей или формирование авторитетного мнения.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примера наркопотребления для подражания.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Некритичное отношение к наркопотребляющим.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вероятность социального одобрения наркопотребления, формирования интереса и приобщения к наркотикам.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Существенное количество носителей зависимости в социальном окружении.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 формирование референтной группы из наркозависимых или формирование авторитетного мнения.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Возможно наличие примера наркопотребления для подражания.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Некритичное или безразличное отношение к наркопотребляющим.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Существенная вероятность социального одобрения наркопотребления, формирования интереса к наркотикам и приобщения к наркотикам.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Незначительное количество носителей зависимости в социальном окружении.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референтной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из наркозависимых или формирование авторитетного мнения маловероятно.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Критичное или безразличное отношение к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наркопотребляющим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примера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наркопотребления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для подражания маловероятно.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Незначительная вероятность социального одобрения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наркопотребления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формирования интереса и приобщения к наркотикам.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416800" cy="936625"/>
          </a:xfrm>
        </p:spPr>
        <p:txBody>
          <a:bodyPr/>
          <a:lstStyle/>
          <a:p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Принятие родителями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– оценочное поведение родителей, формирующее ощущение нужности и любимости у ребенка</a:t>
            </a:r>
            <a:br>
              <a:rPr lang="ru-RU" altLang="ru-RU" sz="1800">
                <a:latin typeface="Times New Roman" pitchFamily="18" charset="0"/>
                <a:cs typeface="Times New Roman" pitchFamily="18" charset="0"/>
              </a:rPr>
            </a:b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040016"/>
              </p:ext>
            </p:extLst>
          </p:nvPr>
        </p:nvGraphicFramePr>
        <p:xfrm>
          <a:off x="107950" y="1196975"/>
          <a:ext cx="8928100" cy="5653470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Безусловное принятие.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Имеет искренние, доверительные, эмоционально близкие отношения с родителями.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испытывает недостатка во внимании и общении. Ощущает себя любимым, нужным и необходимым.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Родители принимают таким, какой есть, уважают индивидуальность, одобряют интересы, поддерживает планы, проводит с ним достаточно времени и не жалеет об этом.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глазах родителей, практически не имеет нежелательных и отрицательных черт характера, которые бы раздражали их.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Негативные поступки, отрицательно оцененные родителями, не влияют на его достоинства и не убавляют ценность его как личности для отца и матери.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Условное принятие.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Положительные эмоции родителей заслуживаются, хорошее отношение является наградой, поощрением за правильное поведение.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Негативные поступки лишают эмоциональной поддержки со стороны родителей.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Может временами раздражать родителей, что приводит к скрытому эмоциональному отвержению.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Имеет ряд нежелательных для родителей качеств, за которые они нередко его ругают.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Открытое отвержение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Практически отвержен родителями.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Родители низко оценивают способности, не верят в будущее, испытывают отрицательные чувства (раздражение, злость, досаду).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Испытывает недостаток внимания и общения со стороны родителей.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Родители проявляют безразличие, малое внимание к внутренней жизни.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416800" cy="936625"/>
          </a:xfrm>
        </p:spPr>
        <p:txBody>
          <a:bodyPr/>
          <a:lstStyle/>
          <a:p>
            <a:br>
              <a:rPr lang="ru-RU" altLang="ru-RU" sz="1800" b="1" dirty="0"/>
            </a:b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одноклассниками –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оценочное поведение сверстников, формирующее у учащегося чувство принадлежности к группе и причастности</a:t>
            </a:r>
            <a:br>
              <a:rPr lang="ru-RU" altLang="ru-RU" sz="18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599482"/>
              </p:ext>
            </p:extLst>
          </p:nvPr>
        </p:nvGraphicFramePr>
        <p:xfrm>
          <a:off x="107950" y="1196975"/>
          <a:ext cx="8928100" cy="5472113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Высокий уровень принятия.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Пользуется авторитетом среди большинства одноклассников.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Удовлетворен общением и взаимодействием с большей частью одноклассников, имеет общие с ними ценности, интересы и цели.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Ощущение одиночества, изолированности, непонимания коллективом не свойственны.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Социально-психологическая ситуация в классном коллективе воспринимается как комфортная.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Конфликты возникают редко, часты проявления взаимопонимания, взаимопомощи.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Средний уровень принятия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Пользуется авторитетом у отдельных учащихся или группы одноклассников.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Принимается частью сверстников, имеет ограниченный круг общения. Иногда может возникает чувство покинутости и унылости.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классе мнения о нем могут быть диаметрально противоположными.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Иногда конфликтует с окружающими.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Низкий уровень принятия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классе авторитетом не пользуется, признается отдельными ребятами, имеет низкий социальный статус.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Взаимоотношения практически со всеми одноклассниками напряженные, удовлетворенность от общения не испытывает, интерес у окружающих не вызывает.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Отторжение коллективом проявляется или в частых конфликтах, или в безразличии.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Часто возникает чувство изолированности.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416800" cy="936625"/>
          </a:xfrm>
        </p:spPr>
        <p:txBody>
          <a:bodyPr/>
          <a:lstStyle/>
          <a:p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активная жизненная позиция, выражающаяся в стремлении влиять на свою жизнь и окружающие условия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848817"/>
              </p:ext>
            </p:extLst>
          </p:nvPr>
        </p:nvGraphicFramePr>
        <p:xfrm>
          <a:off x="107950" y="1196975"/>
          <a:ext cx="8928100" cy="5625593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Занимает социально активную жизненную позицию, инициативен.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Широкий круг интересов.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Стремиться участвовать в окружающих событиях.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Испытывает потребность в социальных контактах, стремление к освоению социальных форм деятельности.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Выражены мотивы самоопределения и самосовершенствования.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Стремится преодолевать препятствия.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Проявляет творчество и инициативу в деятельности.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Самокритичен, требователен к себе и другим.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indent="-15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1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Преобладают мотивы долга и ответственности. </a:t>
                      </a:r>
                    </a:p>
                    <a:p>
                      <a:pPr marL="0" marR="0" lvl="0" indent="-1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Ограниченный круг интересов.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1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Самостоятельность в деятельности невысока.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1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Исполнительны, однако не инициативен.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15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Осознают собственное участие в общественно-значимой деятельности как способ включения в жизнь учебного заведения.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Занимает социально пассивную жизненную позицию.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Узкий круг интересов.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испытывает большую потребность в социальных контактах.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Проявляет сдержанность в процессе социальных взаимодействий, необщительность, предпочтение уединения компаниям.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Безынициативен, равнодушен к делам коллектива или группы.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Безразличен к окружающей действительности.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416800" cy="936625"/>
          </a:xfrm>
        </p:spPr>
        <p:txBody>
          <a:bodyPr/>
          <a:lstStyle/>
          <a:p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 поведения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сознательная активность по управлению своими поступками, в соответствии с убеждениями и принципами</a:t>
            </a:r>
            <a:br>
              <a:rPr lang="ru-RU" altLang="ru-RU" sz="1800" dirty="0"/>
            </a:br>
            <a:endParaRPr lang="ru-RU" alt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994258"/>
              </p:ext>
            </p:extLst>
          </p:nvPr>
        </p:nvGraphicFramePr>
        <p:xfrm>
          <a:off x="107950" y="1196975"/>
          <a:ext cx="8928100" cy="4656138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Настойчив. Терпелив. Рассудителен.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 контролирует свое поведение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Деятельный, работоспособный, активно стремится к выполнению намеченного.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Преграды на пути к цели мотивируют.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Уважительно относится к социальным нормам, стремится полностью подчинить им свое поведение.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Поведение варьирует в зависимости от ситуации.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Свойственны устойчивость намерений, реалистичность взглядов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Чувствителен к эмоциональным и поведенческим проявлениям окружающих.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 контроля и управления своим поведением.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Повышенная лабильность и неуверенность.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Непоследовательность или разбросанность поведения.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Сниженный фон активности и работоспособности, который компенсируется повышенной чувствительностью, гибкостью, изобретательностью.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Склонен к свободной трактовке социальных норм.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416800" cy="936625"/>
          </a:xfrm>
        </p:spPr>
        <p:txBody>
          <a:bodyPr/>
          <a:lstStyle/>
          <a:p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self-efficacy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уверенность в своих силах достигать поставленные цели, даже если это потребует больших физических и эмоциональных затрат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370700"/>
              </p:ext>
            </p:extLst>
          </p:nvPr>
        </p:nvGraphicFramePr>
        <p:xfrm>
          <a:off x="107950" y="1196975"/>
          <a:ext cx="8928100" cy="5613783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638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Уверен в своих способностях и верит в успех собственных действий.</a:t>
                      </a:r>
                    </a:p>
                    <a:p>
                      <a:pPr marL="20638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 достигает поставленные цели, имеет высокую самооценку.</a:t>
                      </a:r>
                    </a:p>
                    <a:p>
                      <a:pPr marL="20638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Преобладают оптимистичные сценарии развития событий.</a:t>
                      </a:r>
                    </a:p>
                    <a:p>
                      <a:pPr marL="20638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Берется за сложные задачи и эффективно их достигает. </a:t>
                      </a:r>
                    </a:p>
                    <a:p>
                      <a:pPr marL="20638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Доводит начатое дело до конца. </a:t>
                      </a:r>
                    </a:p>
                    <a:p>
                      <a:pPr marL="20638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относительно легко отказаться от вредных привычек, вести здоровый образ жизни и справляться со стрессом.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Ожидание самоэффективности проявляется ситуативно. Увеличивается при успешном достижении цели и уменьшается в ситуации неудачи.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Свойственна адекватная самооценка.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всегда берется за выполнение сложных задач и, не верит, что у него получится их решить.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несовпадении ожидания высокой самоэффективности с ее реальными пониженными проявлениями склонны не доводить начатое дело до конца.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верит в свои силы достигать поставленные цели, испытывает чувство беспомощности, присуща низкая самооценка.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Упорство в достижении целей не свойственно.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Избегает ситуаций, с которыми, как он считает, он не сумеет справиться.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Пассивен при достижении поставленных целей.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Берется в основном только за выполнение простых задач.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Преобладают пессимистичные сценарии развития событий.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 не доводит начатое дело до конца.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Тяжело справляется со стрессами и перестраивает свой образ жизни.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8550121-9E20-4013-A4DC-FB1250F5901F}"/>
              </a:ext>
            </a:extLst>
          </p:cNvPr>
          <p:cNvSpPr txBox="1"/>
          <p:nvPr/>
        </p:nvSpPr>
        <p:spPr>
          <a:xfrm>
            <a:off x="1537320" y="160020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https://spbappo.ru/struktura/institut-razvitiya-obrazovaniya/kafedra-pedagogiki-semi/</a:t>
            </a:r>
            <a:r>
              <a:rPr lang="ru-RU" sz="1800" dirty="0"/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F030E-4891-4299-A55B-1E5E5558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Кафедра педагогики семьи СПб АППО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A23565-BE9B-468A-AE31-B45091F16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       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 descr="Электронная почта">
            <a:extLst>
              <a:ext uri="{FF2B5EF4-FFF2-40B4-BE49-F238E27FC236}">
                <a16:creationId xmlns:a16="http://schemas.microsoft.com/office/drawing/2014/main" id="{DA774FC8-7752-48BF-8615-12EF0A4A5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636912"/>
            <a:ext cx="792088" cy="792088"/>
          </a:xfrm>
          <a:prstGeom prst="rect">
            <a:avLst/>
          </a:prstGeom>
        </p:spPr>
      </p:pic>
      <p:pic>
        <p:nvPicPr>
          <p:cNvPr id="7" name="Рисунок 6" descr="Интернет">
            <a:extLst>
              <a:ext uri="{FF2B5EF4-FFF2-40B4-BE49-F238E27FC236}">
                <a16:creationId xmlns:a16="http://schemas.microsoft.com/office/drawing/2014/main" id="{3FF02789-FD9F-4C2C-A14F-0B9A40AA2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486" y="1438598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6F10CD-69D0-4DDE-A945-B86B0F287EC7}"/>
              </a:ext>
            </a:extLst>
          </p:cNvPr>
          <p:cNvSpPr txBox="1"/>
          <p:nvPr/>
        </p:nvSpPr>
        <p:spPr>
          <a:xfrm>
            <a:off x="1537320" y="2709790"/>
            <a:ext cx="20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0274BE"/>
                </a:solidFill>
                <a:effectLst/>
                <a:latin typeface="Roboto"/>
                <a:hlinkClick r:id="rId7"/>
              </a:rPr>
              <a:t>kps_appo@mail.ru</a:t>
            </a:r>
            <a:endParaRPr lang="ru-RU" sz="1800" dirty="0"/>
          </a:p>
        </p:txBody>
      </p:sp>
      <p:pic>
        <p:nvPicPr>
          <p:cNvPr id="15" name="Рисунок 14" descr="Телефонная трубка">
            <a:extLst>
              <a:ext uri="{FF2B5EF4-FFF2-40B4-BE49-F238E27FC236}">
                <a16:creationId xmlns:a16="http://schemas.microsoft.com/office/drawing/2014/main" id="{90B4F453-2CC9-4D39-9CB4-6AE984B1E1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3769" y="2743503"/>
            <a:ext cx="685497" cy="6854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CE0E18-9953-41AE-9331-DAC81EAA0C9F}"/>
              </a:ext>
            </a:extLst>
          </p:cNvPr>
          <p:cNvSpPr txBox="1"/>
          <p:nvPr/>
        </p:nvSpPr>
        <p:spPr>
          <a:xfrm>
            <a:off x="4895989" y="2694124"/>
            <a:ext cx="20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b="0" i="0" dirty="0">
                <a:effectLst/>
                <a:latin typeface="Roboto"/>
              </a:rPr>
              <a:t>(812) 409-82-60</a:t>
            </a:r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1EA343-DAE2-4BA1-8E81-9F243531E07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413" t="20601" r="12201" b="30400"/>
          <a:stretch/>
        </p:blipFill>
        <p:spPr>
          <a:xfrm>
            <a:off x="611560" y="3712913"/>
            <a:ext cx="7848872" cy="283206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6924602-161F-4E23-971A-840D06FC79B1}"/>
              </a:ext>
            </a:extLst>
          </p:cNvPr>
          <p:cNvSpPr/>
          <p:nvPr/>
        </p:nvSpPr>
        <p:spPr>
          <a:xfrm>
            <a:off x="837928" y="4365104"/>
            <a:ext cx="1717848" cy="36004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2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077472" cy="1143000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респондентов, имеющих явную и латентную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равняется количеству респондентов с повышенной вероятностью вовлечения (ПВВ)</a:t>
            </a:r>
            <a:endParaRPr lang="ru-RU" altLang="ru-RU" sz="2000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1" t="27063" r="32768" b="51155"/>
          <a:stretch/>
        </p:blipFill>
        <p:spPr bwMode="auto">
          <a:xfrm>
            <a:off x="251520" y="1484784"/>
            <a:ext cx="8562823" cy="440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107950" y="1340768"/>
            <a:ext cx="885666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20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093ED-8C16-4076-8557-0D5C1ADE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1430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для организации и проведения профилактической работы в образовательных организациях</a:t>
            </a:r>
            <a:endParaRPr lang="ru-RU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C5BC58E-E8C9-4288-AB37-52C89C0BC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841665"/>
              </p:ext>
            </p:extLst>
          </p:nvPr>
        </p:nvGraphicFramePr>
        <p:xfrm>
          <a:off x="107504" y="1628800"/>
          <a:ext cx="79208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69AC2D-95A9-4368-A250-24528DC56847}"/>
              </a:ext>
            </a:extLst>
          </p:cNvPr>
          <p:cNvSpPr/>
          <p:nvPr/>
        </p:nvSpPr>
        <p:spPr>
          <a:xfrm>
            <a:off x="7812360" y="1628800"/>
            <a:ext cx="1008112" cy="460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или групповые профилактические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71785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Проведение СПТ является неотъемлемым элементом плана воспитательной работы </a:t>
            </a:r>
            <a:endParaRPr lang="ru-RU" altLang="ru-RU" sz="2800" b="1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200" b="1" i="1" dirty="0">
                <a:latin typeface="Times New Roman" pitchFamily="18" charset="0"/>
                <a:cs typeface="Times New Roman" pitchFamily="18" charset="0"/>
              </a:rPr>
              <a:t>Методика не может быть использована для формулировки заключения о наркотической или иной зависимости респондента.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Данные, полученные с помощью методики, позволяют оказывать обучающимся своевременную адресную психолого-педагогическую помощь.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К интерпретации результатов социально-психологического тестирования в субъекте Российской Федерации допускаются специалисты, имеющие высшее психологическое образование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Методика полностью или какая-либо ее часть не может находиться в открытом доступе для всеобщего ознакомления.</a:t>
            </a:r>
          </a:p>
          <a:p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7416800" cy="1009650"/>
          </a:xfrm>
        </p:spPr>
        <p:txBody>
          <a:bodyPr/>
          <a:lstStyle/>
          <a:p>
            <a:pPr algn="l"/>
            <a:r>
              <a:rPr lang="ru-RU" altLang="ru-RU" sz="2800" b="1" dirty="0"/>
              <a:t>            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Шкалы ЕМ СПТ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42873"/>
              </p:ext>
            </p:extLst>
          </p:nvPr>
        </p:nvGraphicFramePr>
        <p:xfrm>
          <a:off x="395536" y="1125538"/>
          <a:ext cx="8496944" cy="4895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</a:t>
                      </a:r>
                      <a:r>
                        <a:rPr lang="ru-RU" sz="1200" dirty="0" err="1">
                          <a:effectLst/>
                        </a:rPr>
                        <a:t>субшкал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Расшифровка сокращения </a:t>
                      </a:r>
                      <a:r>
                        <a:rPr lang="ru-RU" sz="1200" dirty="0" err="1">
                          <a:effectLst/>
                        </a:rPr>
                        <a:t>субшкал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Шкалы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одобрении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ФАКТОРЫ РИСКА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(ФР)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ПВГ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Подверженность влиянию группы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социальных установок социума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Склонность к риску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Импульсивность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Тревожность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Фрустрация – </a:t>
                      </a: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10-го класса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Наркопотребление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социальном окружении - </a:t>
                      </a: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10-го класса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родителями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ФАКТОРЫ ЗАЩИТЫ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(ФЗ)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одноклассниками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Самоконтроль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Самоэффективность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10-го класса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252" marR="5625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29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EC49A5C-AE9C-40B6-95BD-BF6545D3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7303326" cy="72008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личный кабинет ответственного за СПТ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0ECEB5-AB3C-4501-902F-2B63F1667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3800" r="17713" b="50000"/>
          <a:stretch/>
        </p:blipFill>
        <p:spPr>
          <a:xfrm>
            <a:off x="107504" y="1052736"/>
            <a:ext cx="892899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C5C8CB-F3C2-4200-86B4-245555DA3686}"/>
              </a:ext>
            </a:extLst>
          </p:cNvPr>
          <p:cNvSpPr txBox="1"/>
          <p:nvPr/>
        </p:nvSpPr>
        <p:spPr>
          <a:xfrm>
            <a:off x="1403648" y="5013176"/>
            <a:ext cx="655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http://test.appo.iac.spb.ru/Account/Administration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FE809-FEBD-43AE-A8D2-1076F8CA3D2C}"/>
              </a:ext>
            </a:extLst>
          </p:cNvPr>
          <p:cNvSpPr txBox="1"/>
          <p:nvPr/>
        </p:nvSpPr>
        <p:spPr>
          <a:xfrm>
            <a:off x="1409258" y="58052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 – номер школы (как при регистрации);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– пришел на почту при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83084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F3D02-6939-4731-8CE0-34AC0FEA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336" y="190755"/>
            <a:ext cx="6707088" cy="634082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результатов СПТ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ответственного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594D24-3D99-439F-B11B-65D799D27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0" r="13775" b="5201"/>
          <a:stretch/>
        </p:blipFill>
        <p:spPr>
          <a:xfrm>
            <a:off x="457200" y="1052736"/>
            <a:ext cx="8229600" cy="5256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FC98CB60-A6EA-4B97-BF55-2C4D08518AEE}"/>
              </a:ext>
            </a:extLst>
          </p:cNvPr>
          <p:cNvSpPr/>
          <p:nvPr/>
        </p:nvSpPr>
        <p:spPr>
          <a:xfrm>
            <a:off x="457200" y="3501008"/>
            <a:ext cx="1224136" cy="288032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4A61C54-D153-40CA-8D49-09D1A51A84F8}"/>
              </a:ext>
            </a:extLst>
          </p:cNvPr>
          <p:cNvCxnSpPr>
            <a:cxnSpLocks/>
          </p:cNvCxnSpPr>
          <p:nvPr/>
        </p:nvCxnSpPr>
        <p:spPr>
          <a:xfrm flipH="1">
            <a:off x="1835696" y="3645024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E1FFBDD-6877-4D47-9716-0389B4019E2B}"/>
              </a:ext>
            </a:extLst>
          </p:cNvPr>
          <p:cNvCxnSpPr/>
          <p:nvPr/>
        </p:nvCxnSpPr>
        <p:spPr>
          <a:xfrm>
            <a:off x="4932040" y="4509120"/>
            <a:ext cx="0" cy="151216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0D9ADC8-7477-4B36-9138-A0DEDB395691}"/>
              </a:ext>
            </a:extLst>
          </p:cNvPr>
          <p:cNvCxnSpPr/>
          <p:nvPr/>
        </p:nvCxnSpPr>
        <p:spPr>
          <a:xfrm flipH="1">
            <a:off x="4644008" y="4509120"/>
            <a:ext cx="288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4096530-FF72-400E-92CD-90B8EC584B1F}"/>
              </a:ext>
            </a:extLst>
          </p:cNvPr>
          <p:cNvCxnSpPr/>
          <p:nvPr/>
        </p:nvCxnSpPr>
        <p:spPr>
          <a:xfrm flipH="1">
            <a:off x="4644008" y="4797152"/>
            <a:ext cx="288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BB717EE-8EC0-409B-AD20-8B9F375EC64A}"/>
              </a:ext>
            </a:extLst>
          </p:cNvPr>
          <p:cNvCxnSpPr/>
          <p:nvPr/>
        </p:nvCxnSpPr>
        <p:spPr>
          <a:xfrm flipH="1">
            <a:off x="4644008" y="5085184"/>
            <a:ext cx="288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BBE4675-BF03-42D6-A812-B2A6A55D841E}"/>
              </a:ext>
            </a:extLst>
          </p:cNvPr>
          <p:cNvCxnSpPr/>
          <p:nvPr/>
        </p:nvCxnSpPr>
        <p:spPr>
          <a:xfrm flipH="1">
            <a:off x="4644008" y="5373216"/>
            <a:ext cx="288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098C21B-BDF4-490E-B75D-9E8E80EE314A}"/>
              </a:ext>
            </a:extLst>
          </p:cNvPr>
          <p:cNvCxnSpPr/>
          <p:nvPr/>
        </p:nvCxnSpPr>
        <p:spPr>
          <a:xfrm flipH="1">
            <a:off x="4644008" y="5661248"/>
            <a:ext cx="288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C2C39E1-96C5-4B3A-9B4F-E8491D17F934}"/>
              </a:ext>
            </a:extLst>
          </p:cNvPr>
          <p:cNvCxnSpPr/>
          <p:nvPr/>
        </p:nvCxnSpPr>
        <p:spPr>
          <a:xfrm flipH="1">
            <a:off x="4644008" y="5949280"/>
            <a:ext cx="288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3A619C6-1AF9-473B-86AC-5B027DF29DF2}"/>
              </a:ext>
            </a:extLst>
          </p:cNvPr>
          <p:cNvCxnSpPr/>
          <p:nvPr/>
        </p:nvCxnSpPr>
        <p:spPr>
          <a:xfrm flipH="1">
            <a:off x="4932040" y="5265204"/>
            <a:ext cx="288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B4FEEC-A0D1-4C53-85C5-BC9ACABABA9D}"/>
              </a:ext>
            </a:extLst>
          </p:cNvPr>
          <p:cNvSpPr txBox="1"/>
          <p:nvPr/>
        </p:nvSpPr>
        <p:spPr>
          <a:xfrm>
            <a:off x="5220072" y="5034371"/>
            <a:ext cx="172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Скачать результаты по конкретной анкете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2B6E37-AB6E-4727-9A90-30B446E8909F}"/>
              </a:ext>
            </a:extLst>
          </p:cNvPr>
          <p:cNvSpPr txBox="1"/>
          <p:nvPr/>
        </p:nvSpPr>
        <p:spPr>
          <a:xfrm>
            <a:off x="3109455" y="3414191"/>
            <a:ext cx="3982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Скачать все результаты:</a:t>
            </a:r>
          </a:p>
          <a:p>
            <a:r>
              <a:rPr lang="ru-RU" sz="1600" dirty="0">
                <a:solidFill>
                  <a:srgbClr val="FF0000"/>
                </a:solidFill>
              </a:rPr>
              <a:t>«110» – 7-9 классы</a:t>
            </a:r>
          </a:p>
          <a:p>
            <a:r>
              <a:rPr lang="ru-RU" sz="1600" dirty="0">
                <a:solidFill>
                  <a:srgbClr val="FF0000"/>
                </a:solidFill>
              </a:rPr>
              <a:t>«140» – 10-11 классы</a:t>
            </a:r>
          </a:p>
        </p:txBody>
      </p:sp>
    </p:spTree>
    <p:extLst>
      <p:ext uri="{BB962C8B-B14F-4D97-AF65-F5344CB8AC3E}">
        <p14:creationId xmlns:p14="http://schemas.microsoft.com/office/powerpoint/2010/main" val="227752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728FF-0852-4E6F-A44E-E007EA54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35" y="116632"/>
            <a:ext cx="8229600" cy="1012974"/>
          </a:xfrm>
        </p:spPr>
        <p:txBody>
          <a:bodyPr/>
          <a:lstStyle/>
          <a:p>
            <a:r>
              <a:rPr lang="en-US" sz="3200" b="1" dirty="0"/>
              <a:t>Ex</a:t>
            </a:r>
            <a:r>
              <a:rPr lang="ru-RU" sz="3200" b="1" dirty="0"/>
              <a:t>с</a:t>
            </a:r>
            <a:r>
              <a:rPr lang="en-US" sz="3200" b="1" dirty="0"/>
              <a:t>el</a:t>
            </a:r>
            <a:r>
              <a:rPr lang="ru-RU" sz="3200" b="1" dirty="0"/>
              <a:t>-файл с результатами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1BD25B-E554-4711-9CB1-D771A905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0" r="37400" b="3800"/>
          <a:stretch/>
        </p:blipFill>
        <p:spPr>
          <a:xfrm>
            <a:off x="539552" y="1060085"/>
            <a:ext cx="8147248" cy="5393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6116A1C8-B9A5-4A60-BE67-3883FF4BBC9D}"/>
              </a:ext>
            </a:extLst>
          </p:cNvPr>
          <p:cNvSpPr/>
          <p:nvPr/>
        </p:nvSpPr>
        <p:spPr>
          <a:xfrm>
            <a:off x="1115616" y="6021288"/>
            <a:ext cx="2520280" cy="36004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7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8535</TotalTime>
  <Words>3361</Words>
  <Application>Microsoft Office PowerPoint</Application>
  <PresentationFormat>Экран (4:3)</PresentationFormat>
  <Paragraphs>416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Roboto</vt:lpstr>
      <vt:lpstr>Times New Roman</vt:lpstr>
      <vt:lpstr>Wingdings</vt:lpstr>
      <vt:lpstr>Тема Office</vt:lpstr>
      <vt:lpstr> Городской круглый стол  со специалистами в области профилактики наркомании по обмену опытом антинаркотической деятельности среди несовершеннолетних  «Опыт проведения СПТ в 2021 году»  АНАЛИЗ И ИНТЕРПРЕТАЦИЯ РЕЗУЛЬТАТОВ СПТ                          Попова Антонина Васильевна,                                                  преподаватель кафедры педагогики семьи СПб АППО      Санкт-Петербург  2020 г.                               </vt:lpstr>
      <vt:lpstr>Единая методика социально-психологического тестирования (ЕМ СПТ) </vt:lpstr>
      <vt:lpstr>Общее количество респондентов, имеющих явную и латентную рискогенность, равняется количеству респондентов с повышенной вероятностью вовлечения (ПВВ)</vt:lpstr>
      <vt:lpstr>Целевая группа для организации и проведения профилактической работы в образовательных организациях</vt:lpstr>
      <vt:lpstr>Проведение СПТ является неотъемлемым элементом плана воспитательной работы </vt:lpstr>
      <vt:lpstr>                 Шкалы ЕМ СПТ</vt:lpstr>
      <vt:lpstr>Вход в личный кабинет ответственного за СПТ</vt:lpstr>
      <vt:lpstr>Выгрузка результатов СПТ  в личном кабинете ответственного</vt:lpstr>
      <vt:lpstr>Exсel-файл с результатами</vt:lpstr>
      <vt:lpstr>Exсel-файл с результатами (лист «Достоверные», столбцы A-G)</vt:lpstr>
      <vt:lpstr>Exсel-файл с результатами (лист «Достоверные», столбцы H-Q)</vt:lpstr>
      <vt:lpstr>Exсel-файл с результатами (лист «Достоверные», столбцы W-AE)</vt:lpstr>
      <vt:lpstr>Показатели  Факторы риска – социально-психологические условия, повышающие угрозу вовлечения в зависимое поведение </vt:lpstr>
      <vt:lpstr>Показатели  Факторы риска – социально-психологические условия, повышающие угрозу вовлечения в зависимое поведение</vt:lpstr>
      <vt:lpstr>Показатели Факторы защиты – обстоятельства, повышающие социально-психологическую устойчивость к воздействию факторов риска</vt:lpstr>
      <vt:lpstr> Потребность в одобрении – это желание получать позитивный отклик в ответ на свое поведение. В гипертрофированном виде переходит в неразборчивое стремление угождать и нравиться всем подряд, лгать, создавать о себе преувеличенно хорошее мнение с целью быть принятым (понравиться) </vt:lpstr>
      <vt:lpstr>Подверженность влиянию группы - повышенная восприимчивость воздействию группы или ее членов, приводящая к подчинению группе, готовности изменить свое поведение и установки</vt:lpstr>
      <vt:lpstr>   Принятие асоциальных установок социума – согласие, убежденность в приемлемости для себя отрицательных примеров поведения, распространенных в маргинальной части общества.  В частности, оправдание своих социально неодобряемых поступков идеализированными и героизированными примерами поведения, достойного порицания </vt:lpstr>
      <vt:lpstr>Склонность к риску (опасности) – предпочтение действий и ситуаций, выбор вариантов альтернатив, сопряженных с большой вероятностью потери</vt:lpstr>
      <vt:lpstr>Импульсивность – устойчивая склонность действовать по первому побуждению, под влиянием внешних обстоятельств или эмоций </vt:lpstr>
      <vt:lpstr> Тревожность - предрасположенность воспринимать достаточно широкий спектр ситуаций как угрожающие, приводящая к плохому настроению, мрачным предчувствиям, беспокойству </vt:lpstr>
      <vt:lpstr> Фрустрация (от лат. «frustration» – обман, расстройство, разрушение планов) – психическое состояние переживания неудачи, обусловленное невозможностью реализации намерений и удовлетворения потребностей, возникающее при наличии реальных или мнимых непреодолимых препятствий на пути к некоей цели</vt:lpstr>
      <vt:lpstr>Наркопотребление в социальном окружении (НСО) – распространенность наркопотребляющих среди знакомых и близких, создающая опасность приобщения к наркотикам и формирования референтной группы из наркопотребляющих.</vt:lpstr>
      <vt:lpstr>Принятие родителями – оценочное поведение родителей, формирующее ощущение нужности и любимости у ребенка </vt:lpstr>
      <vt:lpstr> Принятие одноклассниками – оценочное поведение сверстников, формирующее у учащегося чувство принадлежности к группе и причастности </vt:lpstr>
      <vt:lpstr>Социальная активность – активная жизненная позиция, выражающаяся в стремлении влиять на свою жизнь и окружающие условия</vt:lpstr>
      <vt:lpstr>Самоконтроль поведения – сознательная активность по управлению своими поступками, в соответствии с убеждениями и принципами </vt:lpstr>
      <vt:lpstr>Самоэффективность (self-efficacy) – уверенность в своих силах достигать поставленные цели, даже если это потребует больших физических и эмоциональных затрат</vt:lpstr>
      <vt:lpstr>Кафедра педагогики семьи СПб АППО</vt:lpstr>
    </vt:vector>
  </TitlesOfParts>
  <Company>СПбАППО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Антонина Попова</cp:lastModifiedBy>
  <cp:revision>615</cp:revision>
  <dcterms:created xsi:type="dcterms:W3CDTF">2012-09-07T11:21:22Z</dcterms:created>
  <dcterms:modified xsi:type="dcterms:W3CDTF">2021-02-01T11:32:06Z</dcterms:modified>
</cp:coreProperties>
</file>